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96" r:id="rId2"/>
    <p:sldId id="2540" r:id="rId3"/>
    <p:sldId id="2597" r:id="rId4"/>
    <p:sldId id="2571" r:id="rId5"/>
    <p:sldId id="2598" r:id="rId6"/>
    <p:sldId id="2599" r:id="rId7"/>
    <p:sldId id="2600" r:id="rId8"/>
    <p:sldId id="2601" r:id="rId9"/>
    <p:sldId id="2602" r:id="rId10"/>
    <p:sldId id="2603" r:id="rId11"/>
    <p:sldId id="2604" r:id="rId12"/>
    <p:sldId id="260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AB0"/>
    <a:srgbClr val="3B7579"/>
    <a:srgbClr val="AAD3D6"/>
    <a:srgbClr val="418287"/>
    <a:srgbClr val="DFE3E9"/>
    <a:srgbClr val="1F1F26"/>
    <a:srgbClr val="D6DBE2"/>
    <a:srgbClr val="CCD2DA"/>
    <a:srgbClr val="BBC3CD"/>
    <a:srgbClr val="D3D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5280" autoAdjust="0"/>
  </p:normalViewPr>
  <p:slideViewPr>
    <p:cSldViewPr snapToGrid="0" snapToObjects="1" showGuides="1">
      <p:cViewPr varScale="1">
        <p:scale>
          <a:sx n="80" d="100"/>
          <a:sy n="80" d="100"/>
        </p:scale>
        <p:origin x="619" y="67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7/13/2025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7/13/2025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mailto:mayankshukla310@gmail.com" TargetMode="External"/><Relationship Id="rId2" Type="http://schemas.openxmlformats.org/officeDocument/2006/relationships/hyperlink" Target="https://github.com/mayankshukla95/Amazon-Sales-Analysis-using-MySQL-Workbench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79537"/>
            <a:ext cx="9575801" cy="89125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dirty="0"/>
              <a:t>Amazon Sales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5573044"/>
            <a:ext cx="9575800" cy="1064424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Capstone SQL Project</a:t>
            </a:r>
            <a:endParaRPr lang="en-US" b="1" dirty="0"/>
          </a:p>
          <a:p>
            <a:r>
              <a:rPr lang="en-US" b="1" dirty="0"/>
              <a:t>							By: </a:t>
            </a:r>
            <a:r>
              <a:rPr lang="en-US" dirty="0"/>
              <a:t>Mayank Shukla</a:t>
            </a:r>
          </a:p>
          <a:p>
            <a:r>
              <a:rPr lang="en-US" b="1" dirty="0"/>
              <a:t>							Date: </a:t>
            </a:r>
            <a:r>
              <a:rPr lang="en-US" dirty="0"/>
              <a:t>July 13, 2025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7EB4E-62D6-5A12-1156-B8B071E31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640" y="1609345"/>
            <a:ext cx="3072384" cy="3143542"/>
          </a:xfrm>
        </p:spPr>
        <p:txBody>
          <a:bodyPr/>
          <a:lstStyle/>
          <a:p>
            <a:pPr algn="ctr"/>
            <a:r>
              <a:rPr lang="en-US" dirty="0"/>
              <a:t>Challenges</a:t>
            </a:r>
            <a:br>
              <a:rPr lang="en-US" dirty="0"/>
            </a:br>
            <a:r>
              <a:rPr lang="en-US" dirty="0"/>
              <a:t>&amp;</a:t>
            </a:r>
            <a:br>
              <a:rPr lang="en-US" dirty="0"/>
            </a:br>
            <a:r>
              <a:rPr lang="en-US" dirty="0"/>
              <a:t>Learnings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D03B383-EF8C-AF02-D1D2-256E38D6E198}"/>
              </a:ext>
            </a:extLst>
          </p:cNvPr>
          <p:cNvSpPr/>
          <p:nvPr/>
        </p:nvSpPr>
        <p:spPr>
          <a:xfrm>
            <a:off x="4155313" y="0"/>
            <a:ext cx="8036687" cy="3429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1C0CF55-2DB9-0496-CC61-916F860D504A}"/>
              </a:ext>
            </a:extLst>
          </p:cNvPr>
          <p:cNvSpPr/>
          <p:nvPr/>
        </p:nvSpPr>
        <p:spPr>
          <a:xfrm>
            <a:off x="4155313" y="3438144"/>
            <a:ext cx="8036687" cy="3429000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AA6086F-69D1-F471-63FC-DAE0DFEDD5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5313" y="9144"/>
            <a:ext cx="8036687" cy="3429000"/>
          </a:xfrm>
        </p:spPr>
        <p:txBody>
          <a:bodyPr/>
          <a:lstStyle/>
          <a:p>
            <a:r>
              <a:rPr lang="en-US" sz="1800" b="1" dirty="0">
                <a:solidFill>
                  <a:schemeClr val="bg1"/>
                </a:solidFill>
              </a:rPr>
              <a:t>Challenges Faced : </a:t>
            </a:r>
          </a:p>
          <a:p>
            <a:endParaRPr lang="en-US" sz="18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Designing SQL queries to extract detailed business insights from raw transactional data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Handling time-based feature creation using SQL (e.g., extracting </a:t>
            </a:r>
            <a:r>
              <a:rPr lang="en-US" b="1" dirty="0">
                <a:solidFill>
                  <a:schemeClr val="bg1"/>
                </a:solidFill>
              </a:rPr>
              <a:t>time_of_day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chemeClr val="bg1"/>
                </a:solidFill>
              </a:rPr>
              <a:t>day_name</a:t>
            </a:r>
            <a:r>
              <a:rPr lang="en-US" dirty="0">
                <a:solidFill>
                  <a:schemeClr val="bg1"/>
                </a:solidFill>
              </a:rPr>
              <a:t>, </a:t>
            </a:r>
            <a:r>
              <a:rPr lang="en-US" b="1" dirty="0">
                <a:solidFill>
                  <a:schemeClr val="bg1"/>
                </a:solidFill>
              </a:rPr>
              <a:t>month_name</a:t>
            </a:r>
            <a:r>
              <a:rPr lang="en-US" sz="1800" dirty="0">
                <a:solidFill>
                  <a:schemeClr val="bg1"/>
                </a:solidFill>
              </a:rPr>
              <a:t>)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Interpreting numeric KPIs like VAT, ratings, and revenue across multiple dimensions (branches, product lines, etc.)</a:t>
            </a:r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3EE9BEED-34B6-43C2-A896-0E6EC265AA22}"/>
              </a:ext>
            </a:extLst>
          </p:cNvPr>
          <p:cNvSpPr txBox="1">
            <a:spLocks/>
          </p:cNvSpPr>
          <p:nvPr/>
        </p:nvSpPr>
        <p:spPr>
          <a:xfrm>
            <a:off x="4155313" y="3438144"/>
            <a:ext cx="8036687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>
                <a:solidFill>
                  <a:schemeClr val="bg1"/>
                </a:solidFill>
              </a:rPr>
              <a:t>Key Learnings : </a:t>
            </a:r>
          </a:p>
          <a:p>
            <a:endParaRPr lang="en-US" sz="1800" b="1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Gained hands-on experience in </a:t>
            </a:r>
            <a:r>
              <a:rPr lang="en-US" b="1" dirty="0">
                <a:solidFill>
                  <a:schemeClr val="bg1"/>
                </a:solidFill>
              </a:rPr>
              <a:t>data wrangling, feature engineering</a:t>
            </a:r>
            <a:r>
              <a:rPr lang="en-US" dirty="0">
                <a:solidFill>
                  <a:schemeClr val="bg1"/>
                </a:solidFill>
              </a:rPr>
              <a:t>, and </a:t>
            </a:r>
            <a:r>
              <a:rPr lang="en-US" b="1" dirty="0">
                <a:solidFill>
                  <a:schemeClr val="bg1"/>
                </a:solidFill>
              </a:rPr>
              <a:t>EDA</a:t>
            </a:r>
            <a:r>
              <a:rPr lang="en-US" dirty="0">
                <a:solidFill>
                  <a:schemeClr val="bg1"/>
                </a:solidFill>
              </a:rPr>
              <a:t> using pure SQL.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Learned how to </a:t>
            </a:r>
            <a:r>
              <a:rPr lang="en-US" b="1" dirty="0">
                <a:solidFill>
                  <a:schemeClr val="bg1"/>
                </a:solidFill>
              </a:rPr>
              <a:t>derive actionable business insights</a:t>
            </a:r>
            <a:r>
              <a:rPr lang="en-US" dirty="0">
                <a:solidFill>
                  <a:schemeClr val="bg1"/>
                </a:solidFill>
              </a:rPr>
              <a:t> using advanced SQL techniques such as CASE, GROUP BY, DATE_FORMAT, SUB-QUERIES, and aggregation.</a:t>
            </a:r>
          </a:p>
          <a:p>
            <a:endParaRPr lang="en-US" sz="1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Improved understanding of </a:t>
            </a:r>
            <a:r>
              <a:rPr lang="en-US" b="1" dirty="0">
                <a:solidFill>
                  <a:schemeClr val="bg1"/>
                </a:solidFill>
              </a:rPr>
              <a:t>sales, product performance, and customer behavior analytics</a:t>
            </a:r>
            <a:r>
              <a:rPr lang="en-US" dirty="0">
                <a:solidFill>
                  <a:schemeClr val="bg1"/>
                </a:solidFill>
              </a:rPr>
              <a:t> from a business perspective.</a:t>
            </a:r>
          </a:p>
        </p:txBody>
      </p:sp>
    </p:spTree>
    <p:extLst>
      <p:ext uri="{BB962C8B-B14F-4D97-AF65-F5344CB8AC3E}">
        <p14:creationId xmlns:p14="http://schemas.microsoft.com/office/powerpoint/2010/main" val="14076798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73DE3-E313-9743-B799-E4CEECE09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"/>
            <a:ext cx="5989320" cy="84124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Conclusion :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EFDC26-57D1-099D-454B-9159300022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916860"/>
            <a:ext cx="10149840" cy="3563700"/>
          </a:xfrm>
        </p:spPr>
        <p:txBody>
          <a:bodyPr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Successfully analyzed Amazon sales data across three major branches.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Identified high-performing product lines, customer segments, and profitable time periods.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Discovered that Branch A, female customers, members are key drivers of sales and revenue.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Found e-wallets to be the most preferred payment method.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Derived time-based insights that can inform business strategies like targeted promotions or staffing.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DD1E5E3-C7E6-8FCF-261B-E439E9A182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4556172"/>
            <a:ext cx="8403336" cy="755650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SQL alone can be a powerful tool to perform complete end-to-end business analysis.</a:t>
            </a:r>
          </a:p>
        </p:txBody>
      </p:sp>
    </p:spTree>
    <p:extLst>
      <p:ext uri="{BB962C8B-B14F-4D97-AF65-F5344CB8AC3E}">
        <p14:creationId xmlns:p14="http://schemas.microsoft.com/office/powerpoint/2010/main" val="2869323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D5F500-D126-6530-E523-30DAD6AEA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0" y="261011"/>
            <a:ext cx="6096000" cy="1025525"/>
          </a:xfrm>
        </p:spPr>
        <p:txBody>
          <a:bodyPr anchor="ctr"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BA3F79-DF22-C42F-8D48-93E451BF0A1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50592" y="1944602"/>
            <a:ext cx="8100773" cy="4913398"/>
          </a:xfrm>
        </p:spPr>
        <p:txBody>
          <a:bodyPr anchor="t"/>
          <a:lstStyle/>
          <a:p>
            <a:r>
              <a:rPr lang="en-US" dirty="0"/>
              <a:t>Thank you for reviewing my project!</a:t>
            </a:r>
          </a:p>
          <a:p>
            <a:endParaRPr lang="en-US" dirty="0"/>
          </a:p>
          <a:p>
            <a:r>
              <a:rPr lang="en-US" dirty="0"/>
              <a:t>Feel free to connect with me: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GitHub : </a:t>
            </a:r>
            <a:r>
              <a:rPr lang="en-US" dirty="0">
                <a:hlinkClick r:id="rId2"/>
              </a:rPr>
              <a:t>mayankshukla95/Amazon-Sales-Analysis-using-MySQL-Workbench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Email : </a:t>
            </a:r>
            <a:r>
              <a:rPr lang="en-US" dirty="0">
                <a:hlinkClick r:id="rId3"/>
              </a:rPr>
              <a:t>mayankshukla310@gmail.com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Project Title : </a:t>
            </a:r>
            <a:r>
              <a:rPr lang="en-US" i="1" dirty="0"/>
              <a:t>Amazon Sales Analysis using MySQL Workbench</a:t>
            </a:r>
          </a:p>
          <a:p>
            <a:endParaRPr lang="en-US" i="1" dirty="0"/>
          </a:p>
          <a:p>
            <a:endParaRPr lang="en-US" i="1" dirty="0"/>
          </a:p>
          <a:p>
            <a:r>
              <a:rPr lang="en-US" dirty="0"/>
              <a:t>Looking forward to your feedback!</a:t>
            </a:r>
          </a:p>
        </p:txBody>
      </p:sp>
    </p:spTree>
    <p:extLst>
      <p:ext uri="{BB962C8B-B14F-4D97-AF65-F5344CB8AC3E}">
        <p14:creationId xmlns:p14="http://schemas.microsoft.com/office/powerpoint/2010/main" val="2157624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738" y="3788250"/>
            <a:ext cx="2657979" cy="1025525"/>
          </a:xfrm>
        </p:spPr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831336" y="879710"/>
            <a:ext cx="4618183" cy="755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gain insights into Amazon’s sales data.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31336" y="1956155"/>
            <a:ext cx="4618183" cy="755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understand the factors affecting sales across three branches.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831336" y="3032600"/>
            <a:ext cx="4618183" cy="75565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drive data-driven decision-making  through SQL-based analysis.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2DA24C-31B8-2409-D21E-FFA32CFB9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172D172C-7126-E31D-D17F-3AD86B323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738" y="3788250"/>
            <a:ext cx="2657979" cy="1025525"/>
          </a:xfrm>
        </p:spPr>
        <p:txBody>
          <a:bodyPr/>
          <a:lstStyle/>
          <a:p>
            <a:r>
              <a:rPr lang="en-US" dirty="0"/>
              <a:t>Dataset Overview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9813478C-1A55-2C1C-7059-D2157D51AF3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Source:</a:t>
            </a:r>
            <a:r>
              <a:rPr lang="en-US" dirty="0"/>
              <a:t> Amazon Sales Transactions (Fictional)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92A0D055-43AE-CD0E-1E8A-2B4AA899A57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Branches : </a:t>
            </a:r>
            <a:r>
              <a:rPr lang="en-US" dirty="0"/>
              <a:t>Mandalay, Yangon, Naypyitaw</a:t>
            </a:r>
            <a:endParaRPr lang="en-US" b="1" dirty="0"/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7D645BC5-CC2F-BD6C-1997-8FB838ABCCF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Rows : </a:t>
            </a:r>
            <a:r>
              <a:rPr lang="en-US" dirty="0"/>
              <a:t>1000</a:t>
            </a:r>
            <a:endParaRPr lang="en-US" b="1" dirty="0"/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7F7D669C-1ADC-9B7D-A7CE-88306E00F32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Columns : </a:t>
            </a:r>
            <a:r>
              <a:rPr lang="en-US" dirty="0"/>
              <a:t>17</a:t>
            </a:r>
            <a:endParaRPr lang="en-US" b="1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7A9547B7-3C5A-5BE6-2B7D-DDC98D107A5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Includes customer details, product data, revenue, tax, and customer ratings.</a:t>
            </a:r>
          </a:p>
        </p:txBody>
      </p:sp>
    </p:spTree>
    <p:extLst>
      <p:ext uri="{BB962C8B-B14F-4D97-AF65-F5344CB8AC3E}">
        <p14:creationId xmlns:p14="http://schemas.microsoft.com/office/powerpoint/2010/main" val="3056239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FCC6D1-213C-4A86-A2D0-742E15438C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MySQL Workbench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2414D74-66D2-4C65-A48E-39F723FB2B2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130552"/>
            <a:ext cx="3977648" cy="966679"/>
          </a:xfrm>
        </p:spPr>
        <p:txBody>
          <a:bodyPr>
            <a:normAutofit fontScale="92500"/>
          </a:bodyPr>
          <a:lstStyle/>
          <a:p>
            <a:r>
              <a:rPr lang="en-US" sz="2400" dirty="0"/>
              <a:t>SQL Queries (DATE_FORMAT,  GROUP BY, SUB-QUERIES, CASE)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4D7EF6E-37B1-4694-B769-3DDEC29D838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Feature Engineering via SQL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BF89FBA-20AC-4FD7-833B-ADA0EEFFCADC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Manual EDA &amp; Analysis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601" y="1697840"/>
            <a:ext cx="4008437" cy="1395208"/>
          </a:xfrm>
        </p:spPr>
        <p:txBody>
          <a:bodyPr/>
          <a:lstStyle/>
          <a:p>
            <a:r>
              <a:rPr lang="en-US" dirty="0"/>
              <a:t>Tools &amp; Technologies</a:t>
            </a:r>
          </a:p>
        </p:txBody>
      </p:sp>
      <p:pic>
        <p:nvPicPr>
          <p:cNvPr id="40" name="Picture Placeholder 39" title="Decorative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14976" t="-18769" r="-20858" b="-17066"/>
          <a:stretch/>
        </p:blipFill>
        <p:spPr>
          <a:prstGeom prst="rect">
            <a:avLst/>
          </a:prstGeom>
        </p:spPr>
      </p:pic>
      <p:pic>
        <p:nvPicPr>
          <p:cNvPr id="41" name="Picture Placeholder 40" title="Decorative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13860" t="-15649" r="-14314" b="-12525"/>
          <a:stretch/>
        </p:blipFill>
        <p:spPr>
          <a:prstGeom prst="rect">
            <a:avLst/>
          </a:prstGeom>
        </p:spPr>
      </p:pic>
      <p:pic>
        <p:nvPicPr>
          <p:cNvPr id="42" name="Picture Placeholder 41" title="Decorative"/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6" cstate="email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21524" t="-8482" r="-20795" b="-8139"/>
          <a:stretch/>
        </p:blipFill>
        <p:spPr>
          <a:prstGeom prst="rect">
            <a:avLst/>
          </a:prstGeom>
        </p:spPr>
      </p:pic>
      <p:pic>
        <p:nvPicPr>
          <p:cNvPr id="43" name="Picture Placeholder 42" title="Decorative"/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8" cstate="email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8214" t="-9857" r="-9487" b="-7844"/>
          <a:stretch/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607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B23FD31-CBE6-91C9-6374-3AE8023D16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0A3EA07-3446-3A83-69F4-B8EAA97C0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8026" y="3769962"/>
            <a:ext cx="2657979" cy="1025525"/>
          </a:xfrm>
        </p:spPr>
        <p:txBody>
          <a:bodyPr/>
          <a:lstStyle/>
          <a:p>
            <a:r>
              <a:rPr lang="en-US" dirty="0"/>
              <a:t>Approach  Overview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8E14DE77-A29D-6D21-B369-D6AE7A6B194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5312" y="929306"/>
            <a:ext cx="6652895" cy="755650"/>
          </a:xfrm>
        </p:spPr>
        <p:txBody>
          <a:bodyPr/>
          <a:lstStyle/>
          <a:p>
            <a:r>
              <a:rPr lang="en-US" b="1" dirty="0"/>
              <a:t>Data Wrangling :</a:t>
            </a:r>
            <a:r>
              <a:rPr lang="en-US" dirty="0"/>
              <a:t> Ensured data quality, no Nulls due to NOT NULL constraint.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18932E20-41E0-FB34-6AF4-0107C79A5B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55312" y="2317951"/>
            <a:ext cx="6652894" cy="1604825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Feature Engineering : 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time_of_day -&gt; Morning / Afternoon / Evening.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day_name -&gt; Day of the week.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month_name -&gt; Sales month.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2FE87EF3-FAB3-CDF1-7DB5-2D5FAF96A5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55313" y="4555771"/>
            <a:ext cx="6652894" cy="755650"/>
          </a:xfrm>
        </p:spPr>
        <p:txBody>
          <a:bodyPr/>
          <a:lstStyle/>
          <a:p>
            <a:r>
              <a:rPr lang="en-US" b="1" dirty="0"/>
              <a:t>Exploratory Data Analysis : </a:t>
            </a:r>
            <a:r>
              <a:rPr lang="en-US" dirty="0"/>
              <a:t>Business questions answered using SQL.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42614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360D5-F784-73E1-FAFF-04E810B8C9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50" y="88049"/>
            <a:ext cx="6159390" cy="724751"/>
          </a:xfrm>
        </p:spPr>
        <p:txBody>
          <a:bodyPr/>
          <a:lstStyle/>
          <a:p>
            <a:r>
              <a:rPr lang="en-US" dirty="0"/>
              <a:t>Product Analysis 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660DA3-0503-4ABC-B336-749257063A7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4251" y="994074"/>
            <a:ext cx="5991750" cy="755650"/>
          </a:xfrm>
        </p:spPr>
        <p:txBody>
          <a:bodyPr/>
          <a:lstStyle/>
          <a:p>
            <a:r>
              <a:rPr lang="en-US" sz="1800" b="1" dirty="0"/>
              <a:t>Count of Product Lines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Total Product Lines : </a:t>
            </a:r>
            <a:r>
              <a:rPr lang="en-US" b="1" i="1" dirty="0"/>
              <a:t>6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C6BB14-2CB4-4415-1547-36746EC566D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174" y="1874055"/>
            <a:ext cx="6159392" cy="1127746"/>
          </a:xfrm>
        </p:spPr>
        <p:txBody>
          <a:bodyPr>
            <a:normAutofit lnSpcReduction="10000"/>
          </a:bodyPr>
          <a:lstStyle/>
          <a:p>
            <a:r>
              <a:rPr lang="en-US" sz="1800" b="1" dirty="0"/>
              <a:t>Performance Based on Quantity Sold :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Best Performing : </a:t>
            </a:r>
            <a:r>
              <a:rPr lang="en-US" dirty="0"/>
              <a:t>Electronic accessories – </a:t>
            </a:r>
            <a:r>
              <a:rPr lang="en-US" i="1" dirty="0"/>
              <a:t>971</a:t>
            </a:r>
            <a:r>
              <a:rPr lang="en-US" dirty="0"/>
              <a:t> units sold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Worst Performing : </a:t>
            </a:r>
            <a:r>
              <a:rPr lang="en-US" dirty="0"/>
              <a:t>Health and beauty – </a:t>
            </a:r>
            <a:r>
              <a:rPr lang="en-US" i="1" dirty="0"/>
              <a:t>854</a:t>
            </a:r>
            <a:r>
              <a:rPr lang="en-US" dirty="0"/>
              <a:t> units sold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F707C77-C005-A830-0795-DF97409DA3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4251" y="3392350"/>
            <a:ext cx="5991750" cy="1127746"/>
          </a:xfrm>
        </p:spPr>
        <p:txBody>
          <a:bodyPr>
            <a:normAutofit lnSpcReduction="10000"/>
          </a:bodyPr>
          <a:lstStyle/>
          <a:p>
            <a:r>
              <a:rPr lang="en-US" sz="1800" b="1" dirty="0"/>
              <a:t>Revenue (Total Sales) :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Highest Revenue : </a:t>
            </a:r>
            <a:r>
              <a:rPr lang="en-US" dirty="0"/>
              <a:t>Food and beverages -- $</a:t>
            </a:r>
            <a:r>
              <a:rPr lang="en-US" i="1" dirty="0"/>
              <a:t>56,144.84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Lowest Revenue : </a:t>
            </a:r>
            <a:r>
              <a:rPr lang="en-US" dirty="0"/>
              <a:t>Health and beauty -- $</a:t>
            </a:r>
            <a:r>
              <a:rPr lang="en-US" i="1" dirty="0"/>
              <a:t>49,193.74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43EBAF4-629E-B3E6-9569-E14B89F3137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4249" y="4885616"/>
            <a:ext cx="6159391" cy="1396312"/>
          </a:xfrm>
        </p:spPr>
        <p:txBody>
          <a:bodyPr>
            <a:normAutofit/>
          </a:bodyPr>
          <a:lstStyle/>
          <a:p>
            <a:r>
              <a:rPr lang="en-US" sz="1800" b="1" dirty="0"/>
              <a:t>Value Added Tax (VAT) :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Highest VAT : </a:t>
            </a:r>
            <a:r>
              <a:rPr lang="en-US" dirty="0"/>
              <a:t>Food and beverages -- $</a:t>
            </a:r>
            <a:r>
              <a:rPr lang="en-US" i="1" dirty="0"/>
              <a:t>2,673.56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Lowest VAT :</a:t>
            </a:r>
            <a:r>
              <a:rPr lang="en-US" dirty="0"/>
              <a:t> Health and beauty -- $</a:t>
            </a:r>
            <a:r>
              <a:rPr lang="en-US" i="1" dirty="0"/>
              <a:t>2,342.56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8D6EDC5B-B302-081C-2A6D-18268D3534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5213970"/>
              </p:ext>
            </p:extLst>
          </p:nvPr>
        </p:nvGraphicFramePr>
        <p:xfrm>
          <a:off x="6717433" y="707136"/>
          <a:ext cx="4670912" cy="25603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335456">
                  <a:extLst>
                    <a:ext uri="{9D8B030D-6E8A-4147-A177-3AD203B41FA5}">
                      <a16:colId xmlns:a16="http://schemas.microsoft.com/office/drawing/2014/main" val="2312481381"/>
                    </a:ext>
                  </a:extLst>
                </a:gridCol>
                <a:gridCol w="2335456">
                  <a:extLst>
                    <a:ext uri="{9D8B030D-6E8A-4147-A177-3AD203B41FA5}">
                      <a16:colId xmlns:a16="http://schemas.microsoft.com/office/drawing/2014/main" val="3396284404"/>
                    </a:ext>
                  </a:extLst>
                </a:gridCol>
              </a:tblGrid>
              <a:tr h="35806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Product 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 Rating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6393360"/>
                  </a:ext>
                </a:extLst>
              </a:tr>
              <a:tr h="358067">
                <a:tc>
                  <a:txBody>
                    <a:bodyPr/>
                    <a:lstStyle/>
                    <a:p>
                      <a:r>
                        <a:rPr lang="en-US" dirty="0"/>
                        <a:t>Food and beverages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7.11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3999162"/>
                  </a:ext>
                </a:extLst>
              </a:tr>
              <a:tr h="358067">
                <a:tc>
                  <a:txBody>
                    <a:bodyPr/>
                    <a:lstStyle/>
                    <a:p>
                      <a:r>
                        <a:rPr lang="en-US" dirty="0"/>
                        <a:t>Fashion accessories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7.03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6687965"/>
                  </a:ext>
                </a:extLst>
              </a:tr>
              <a:tr h="358067">
                <a:tc>
                  <a:txBody>
                    <a:bodyPr/>
                    <a:lstStyle/>
                    <a:p>
                      <a:r>
                        <a:rPr lang="en-US" dirty="0"/>
                        <a:t>Health and beauty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7.00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0384232"/>
                  </a:ext>
                </a:extLst>
              </a:tr>
              <a:tr h="358067">
                <a:tc>
                  <a:txBody>
                    <a:bodyPr/>
                    <a:lstStyle/>
                    <a:p>
                      <a:r>
                        <a:rPr lang="en-US" dirty="0"/>
                        <a:t>Electronic accessories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50109856"/>
                  </a:ext>
                </a:extLst>
              </a:tr>
              <a:tr h="358067">
                <a:tc>
                  <a:txBody>
                    <a:bodyPr/>
                    <a:lstStyle/>
                    <a:p>
                      <a:r>
                        <a:rPr lang="en-US" dirty="0"/>
                        <a:t>Sports and travel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734911"/>
                  </a:ext>
                </a:extLst>
              </a:tr>
              <a:tr h="358067">
                <a:tc>
                  <a:txBody>
                    <a:bodyPr/>
                    <a:lstStyle/>
                    <a:p>
                      <a:r>
                        <a:rPr lang="en-US" dirty="0"/>
                        <a:t>Home and lifestyle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6.84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28553827"/>
                  </a:ext>
                </a:extLst>
              </a:tr>
            </a:tbl>
          </a:graphicData>
        </a:graphic>
      </p:graphicFrame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F2EB8773-7D94-82E7-0994-63782D72CD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32672" y="3509204"/>
            <a:ext cx="4876361" cy="447019"/>
          </a:xfrm>
        </p:spPr>
        <p:txBody>
          <a:bodyPr>
            <a:normAutofit/>
          </a:bodyPr>
          <a:lstStyle/>
          <a:p>
            <a:r>
              <a:rPr lang="en-US" sz="1800" b="1" dirty="0"/>
              <a:t>Sales Performance Label (via CASE) :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709CA0F9-2522-1EAF-8AC3-5FA0104D11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6969059"/>
              </p:ext>
            </p:extLst>
          </p:nvPr>
        </p:nvGraphicFramePr>
        <p:xfrm>
          <a:off x="6732672" y="4087368"/>
          <a:ext cx="4670912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35456">
                  <a:extLst>
                    <a:ext uri="{9D8B030D-6E8A-4147-A177-3AD203B41FA5}">
                      <a16:colId xmlns:a16="http://schemas.microsoft.com/office/drawing/2014/main" val="1816766203"/>
                    </a:ext>
                  </a:extLst>
                </a:gridCol>
                <a:gridCol w="2335456">
                  <a:extLst>
                    <a:ext uri="{9D8B030D-6E8A-4147-A177-3AD203B41FA5}">
                      <a16:colId xmlns:a16="http://schemas.microsoft.com/office/drawing/2014/main" val="2464789421"/>
                    </a:ext>
                  </a:extLst>
                </a:gridCol>
              </a:tblGrid>
              <a:tr h="33433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Product 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Performance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4287070"/>
                  </a:ext>
                </a:extLst>
              </a:tr>
              <a:tr h="3343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Health and beauty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525192"/>
                  </a:ext>
                </a:extLst>
              </a:tr>
              <a:tr h="3343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Electronic accessories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1917263"/>
                  </a:ext>
                </a:extLst>
              </a:tr>
              <a:tr h="3343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Home and lifestyle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6291326"/>
                  </a:ext>
                </a:extLst>
              </a:tr>
              <a:tr h="3343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Sports and travel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0471183"/>
                  </a:ext>
                </a:extLst>
              </a:tr>
              <a:tr h="3343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Food and beverages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Good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377611"/>
                  </a:ext>
                </a:extLst>
              </a:tr>
              <a:tr h="3343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Fashion accessories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Bad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0766238"/>
                  </a:ext>
                </a:extLst>
              </a:tr>
            </a:tbl>
          </a:graphicData>
        </a:graphic>
      </p:graphicFrame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B77D8764-71BF-4BCA-EE6C-6B0FBDBCBB3B}"/>
              </a:ext>
            </a:extLst>
          </p:cNvPr>
          <p:cNvSpPr txBox="1">
            <a:spLocks/>
          </p:cNvSpPr>
          <p:nvPr/>
        </p:nvSpPr>
        <p:spPr>
          <a:xfrm>
            <a:off x="6717433" y="196109"/>
            <a:ext cx="4876361" cy="447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Average Rating (Per Product Line) 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20524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E078A6-11B6-CA51-F4E2-7968E34931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2546B-4C48-4EBD-70B5-294115E76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50" y="88049"/>
            <a:ext cx="6159390" cy="724751"/>
          </a:xfrm>
        </p:spPr>
        <p:txBody>
          <a:bodyPr/>
          <a:lstStyle/>
          <a:p>
            <a:r>
              <a:rPr lang="en-US" dirty="0"/>
              <a:t>Sales Analysis 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1D7E251-1513-0F8D-D8FC-E169BB43EFA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4251" y="859550"/>
            <a:ext cx="5991750" cy="1127746"/>
          </a:xfrm>
        </p:spPr>
        <p:txBody>
          <a:bodyPr>
            <a:normAutofit lnSpcReduction="10000"/>
          </a:bodyPr>
          <a:lstStyle/>
          <a:p>
            <a:r>
              <a:rPr lang="en-US" sz="1800" b="1" dirty="0"/>
              <a:t>Monthly Revenue Trends :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Highest Revenue Month :  </a:t>
            </a:r>
            <a:r>
              <a:rPr lang="en-US" dirty="0"/>
              <a:t>January -- $</a:t>
            </a:r>
            <a:r>
              <a:rPr lang="en-US" i="1" dirty="0"/>
              <a:t>116,291.87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Lowest Revenue Month :  </a:t>
            </a:r>
            <a:r>
              <a:rPr lang="en-US" dirty="0"/>
              <a:t>February -- $</a:t>
            </a:r>
            <a:r>
              <a:rPr lang="en-US" i="1" dirty="0"/>
              <a:t>97,219.37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5EF4AE7-2B14-BD23-EB0A-24DB4BEFE9F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4249" y="2128133"/>
            <a:ext cx="6159391" cy="1008259"/>
          </a:xfrm>
        </p:spPr>
        <p:txBody>
          <a:bodyPr>
            <a:normAutofit/>
          </a:bodyPr>
          <a:lstStyle/>
          <a:p>
            <a:r>
              <a:rPr lang="en-US" sz="1800" b="1" dirty="0"/>
              <a:t>Peak COGS (Cost of Goods Sold) :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Highest COGS :  </a:t>
            </a:r>
            <a:r>
              <a:rPr lang="en-US" dirty="0"/>
              <a:t>January -- $</a:t>
            </a:r>
            <a:r>
              <a:rPr lang="en-US" i="1" dirty="0"/>
              <a:t>110,754.16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9146E2C0-FCAF-4E2F-A523-730E5FF61DC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96585" y="3256366"/>
            <a:ext cx="4876361" cy="447019"/>
          </a:xfrm>
        </p:spPr>
        <p:txBody>
          <a:bodyPr>
            <a:normAutofit/>
          </a:bodyPr>
          <a:lstStyle/>
          <a:p>
            <a:r>
              <a:rPr lang="en-US" sz="1800" b="1" dirty="0"/>
              <a:t>Branch – wise Peak Time for Ratings :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95098104-CAFE-FBC3-F929-BA495EB8B68F}"/>
              </a:ext>
            </a:extLst>
          </p:cNvPr>
          <p:cNvSpPr txBox="1">
            <a:spLocks/>
          </p:cNvSpPr>
          <p:nvPr/>
        </p:nvSpPr>
        <p:spPr>
          <a:xfrm>
            <a:off x="484632" y="3260387"/>
            <a:ext cx="3803904" cy="447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Sales by Time of Day :</a:t>
            </a:r>
            <a:endParaRPr lang="en-US" b="1" dirty="0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586F1302-E5E9-47F6-37D4-F4A42FD606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225799"/>
              </p:ext>
            </p:extLst>
          </p:nvPr>
        </p:nvGraphicFramePr>
        <p:xfrm>
          <a:off x="484631" y="3922774"/>
          <a:ext cx="3803904" cy="20298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1952">
                  <a:extLst>
                    <a:ext uri="{9D8B030D-6E8A-4147-A177-3AD203B41FA5}">
                      <a16:colId xmlns:a16="http://schemas.microsoft.com/office/drawing/2014/main" val="3992458441"/>
                    </a:ext>
                  </a:extLst>
                </a:gridCol>
                <a:gridCol w="1901952">
                  <a:extLst>
                    <a:ext uri="{9D8B030D-6E8A-4147-A177-3AD203B41FA5}">
                      <a16:colId xmlns:a16="http://schemas.microsoft.com/office/drawing/2014/main" val="1808926837"/>
                    </a:ext>
                  </a:extLst>
                </a:gridCol>
              </a:tblGrid>
              <a:tr h="55957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Time of Day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Sales 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2143482"/>
                  </a:ext>
                </a:extLst>
              </a:tr>
              <a:tr h="517359">
                <a:tc>
                  <a:txBody>
                    <a:bodyPr/>
                    <a:lstStyle/>
                    <a:p>
                      <a:r>
                        <a:rPr lang="en-US" dirty="0"/>
                        <a:t>Afternoon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454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9417400"/>
                  </a:ext>
                </a:extLst>
              </a:tr>
              <a:tr h="510997">
                <a:tc>
                  <a:txBody>
                    <a:bodyPr/>
                    <a:lstStyle/>
                    <a:p>
                      <a:r>
                        <a:rPr lang="en-US" dirty="0"/>
                        <a:t>Evening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355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2935474"/>
                  </a:ext>
                </a:extLst>
              </a:tr>
              <a:tr h="441882">
                <a:tc>
                  <a:txBody>
                    <a:bodyPr/>
                    <a:lstStyle/>
                    <a:p>
                      <a:r>
                        <a:rPr lang="en-US" dirty="0"/>
                        <a:t>Morning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/>
                        <a:t>191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68093472"/>
                  </a:ext>
                </a:extLst>
              </a:tr>
            </a:tbl>
          </a:graphicData>
        </a:graphic>
      </p:graphicFrame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84812E5F-AD1D-9E7B-89BB-A2FC1F3CA0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1879276"/>
              </p:ext>
            </p:extLst>
          </p:nvPr>
        </p:nvGraphicFramePr>
        <p:xfrm>
          <a:off x="6263640" y="3922775"/>
          <a:ext cx="3803906" cy="202996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01953">
                  <a:extLst>
                    <a:ext uri="{9D8B030D-6E8A-4147-A177-3AD203B41FA5}">
                      <a16:colId xmlns:a16="http://schemas.microsoft.com/office/drawing/2014/main" val="2855102081"/>
                    </a:ext>
                  </a:extLst>
                </a:gridCol>
                <a:gridCol w="1901953">
                  <a:extLst>
                    <a:ext uri="{9D8B030D-6E8A-4147-A177-3AD203B41FA5}">
                      <a16:colId xmlns:a16="http://schemas.microsoft.com/office/drawing/2014/main" val="2268328309"/>
                    </a:ext>
                  </a:extLst>
                </a:gridCol>
              </a:tblGrid>
              <a:tr h="507454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Peak Rating Time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2755574"/>
                  </a:ext>
                </a:extLst>
              </a:tr>
              <a:tr h="507454"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Afternoon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147325"/>
                  </a:ext>
                </a:extLst>
              </a:tr>
              <a:tr h="507454"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Morning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556664"/>
                  </a:ext>
                </a:extLst>
              </a:tr>
              <a:tr h="507607"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Evening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03887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14193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FF4AAA2-D296-A854-AE1C-7FEE7B8224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23338-4C49-8597-13B6-90CD68256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250" y="88049"/>
            <a:ext cx="6159390" cy="724751"/>
          </a:xfrm>
        </p:spPr>
        <p:txBody>
          <a:bodyPr/>
          <a:lstStyle/>
          <a:p>
            <a:r>
              <a:rPr lang="en-US" dirty="0"/>
              <a:t>Customer Analysis 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1F0DA7-2D1D-68C2-1ABC-4C5AC16A71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4250" y="859550"/>
            <a:ext cx="7393830" cy="1144588"/>
          </a:xfrm>
        </p:spPr>
        <p:txBody>
          <a:bodyPr>
            <a:normAutofit lnSpcReduction="10000"/>
          </a:bodyPr>
          <a:lstStyle/>
          <a:p>
            <a:r>
              <a:rPr lang="en-US" sz="1800" b="1" dirty="0"/>
              <a:t>Gender Distribution :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Predominant Gender Overall :  </a:t>
            </a:r>
            <a:r>
              <a:rPr lang="en-US" dirty="0"/>
              <a:t>Female – </a:t>
            </a:r>
            <a:r>
              <a:rPr lang="en-US" i="1" dirty="0"/>
              <a:t>501</a:t>
            </a:r>
            <a:r>
              <a:rPr lang="en-US" dirty="0"/>
              <a:t> </a:t>
            </a:r>
            <a:r>
              <a:rPr lang="en-US" i="1" dirty="0"/>
              <a:t>purchases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Gender split is nearly even, but female customers slightly outnumber males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4F4F17-D164-0078-AE38-23AA1FF171A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04249" y="2128133"/>
            <a:ext cx="6159391" cy="1128233"/>
          </a:xfrm>
        </p:spPr>
        <p:txBody>
          <a:bodyPr>
            <a:normAutofit fontScale="92500" lnSpcReduction="10000"/>
          </a:bodyPr>
          <a:lstStyle/>
          <a:p>
            <a:r>
              <a:rPr lang="en-US" sz="1900" b="1" dirty="0"/>
              <a:t>Highest Revenue – Generating Customer Group </a:t>
            </a:r>
            <a:r>
              <a:rPr lang="en-US" sz="1800" b="1" dirty="0"/>
              <a:t>: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/>
              <a:t>Customer</a:t>
            </a:r>
            <a:r>
              <a:rPr lang="en-US" b="1" dirty="0"/>
              <a:t> Type :  </a:t>
            </a:r>
            <a:r>
              <a:rPr lang="en-US" sz="1700" i="1" dirty="0"/>
              <a:t>Member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i="1" dirty="0">
              <a:latin typeface="Aptos Display" panose="020B00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700" b="1" dirty="0"/>
              <a:t>Total Revenue :  </a:t>
            </a:r>
            <a:r>
              <a:rPr lang="en-US" sz="1700" dirty="0"/>
              <a:t>$</a:t>
            </a:r>
            <a:r>
              <a:rPr lang="en-US" sz="1700" i="1" dirty="0"/>
              <a:t>164,223.44</a:t>
            </a:r>
            <a:endParaRPr lang="en-US" sz="1700" b="1" i="1" dirty="0"/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0E86CD3C-4A9B-1F43-01B5-60AF0210FD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184612" y="2522867"/>
            <a:ext cx="4876361" cy="447019"/>
          </a:xfrm>
        </p:spPr>
        <p:txBody>
          <a:bodyPr>
            <a:normAutofit/>
          </a:bodyPr>
          <a:lstStyle/>
          <a:p>
            <a:r>
              <a:rPr lang="en-US" sz="1800" b="1" dirty="0"/>
              <a:t>Gender Distribution by Branch :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8D66B216-19CF-503D-F609-2463E7F8B3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5062920"/>
              </p:ext>
            </p:extLst>
          </p:nvPr>
        </p:nvGraphicFramePr>
        <p:xfrm>
          <a:off x="6263640" y="3136392"/>
          <a:ext cx="4718304" cy="302666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572768">
                  <a:extLst>
                    <a:ext uri="{9D8B030D-6E8A-4147-A177-3AD203B41FA5}">
                      <a16:colId xmlns:a16="http://schemas.microsoft.com/office/drawing/2014/main" val="2855102081"/>
                    </a:ext>
                  </a:extLst>
                </a:gridCol>
                <a:gridCol w="1572768">
                  <a:extLst>
                    <a:ext uri="{9D8B030D-6E8A-4147-A177-3AD203B41FA5}">
                      <a16:colId xmlns:a16="http://schemas.microsoft.com/office/drawing/2014/main" val="2268328309"/>
                    </a:ext>
                  </a:extLst>
                </a:gridCol>
                <a:gridCol w="1572768">
                  <a:extLst>
                    <a:ext uri="{9D8B030D-6E8A-4147-A177-3AD203B41FA5}">
                      <a16:colId xmlns:a16="http://schemas.microsoft.com/office/drawing/2014/main" val="2546805259"/>
                    </a:ext>
                  </a:extLst>
                </a:gridCol>
              </a:tblGrid>
              <a:tr h="42448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Branch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Gender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Count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2755574"/>
                  </a:ext>
                </a:extLst>
              </a:tr>
              <a:tr h="43426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179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1554660"/>
                  </a:ext>
                </a:extLst>
              </a:tr>
              <a:tr h="43426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Female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86147325"/>
                  </a:ext>
                </a:extLst>
              </a:tr>
              <a:tr h="43426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0556664"/>
                  </a:ext>
                </a:extLst>
              </a:tr>
              <a:tr h="43439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Female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0388730"/>
                  </a:ext>
                </a:extLst>
              </a:tr>
              <a:tr h="434391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Female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9425986"/>
                  </a:ext>
                </a:extLst>
              </a:tr>
              <a:tr h="43061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Male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0918881"/>
                  </a:ext>
                </a:extLst>
              </a:tr>
            </a:tbl>
          </a:graphicData>
        </a:graphic>
      </p:graphicFrame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1A3B5241-110B-BA74-90B2-A7C4A0F3A8D2}"/>
              </a:ext>
            </a:extLst>
          </p:cNvPr>
          <p:cNvSpPr txBox="1">
            <a:spLocks/>
          </p:cNvSpPr>
          <p:nvPr/>
        </p:nvSpPr>
        <p:spPr>
          <a:xfrm>
            <a:off x="104250" y="3429000"/>
            <a:ext cx="6159391" cy="11282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Purchase Frequency by Customer Type :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Most Frequent Purchasers :  </a:t>
            </a:r>
            <a:r>
              <a:rPr lang="en-US" i="1" dirty="0"/>
              <a:t>Member</a:t>
            </a:r>
            <a:r>
              <a:rPr lang="en-US" i="1" dirty="0">
                <a:latin typeface="Aptos Display" panose="020B0004020202020204" pitchFamily="34" charset="0"/>
              </a:rPr>
              <a:t> – </a:t>
            </a:r>
            <a:r>
              <a:rPr lang="en-US" i="1" dirty="0"/>
              <a:t>2,785 purchases</a:t>
            </a:r>
            <a:endParaRPr lang="en-US" i="1" dirty="0">
              <a:latin typeface="Aptos Display" panose="020B0004020202020204" pitchFamily="34" charset="0"/>
            </a:endParaRP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AE237B5A-C17B-423B-2745-48773FB12BAA}"/>
              </a:ext>
            </a:extLst>
          </p:cNvPr>
          <p:cNvSpPr txBox="1">
            <a:spLocks/>
          </p:cNvSpPr>
          <p:nvPr/>
        </p:nvSpPr>
        <p:spPr>
          <a:xfrm>
            <a:off x="104248" y="4571698"/>
            <a:ext cx="5991751" cy="19845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Key Insight :</a:t>
            </a:r>
          </a:p>
          <a:p>
            <a:endParaRPr lang="en-US" sz="18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Members and female customers </a:t>
            </a:r>
            <a:r>
              <a:rPr lang="en-US" dirty="0"/>
              <a:t>are key revenue drivers.</a:t>
            </a:r>
            <a:endParaRPr lang="en-US" i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Custom offers or loyalty programs can further increase retention and sales.</a:t>
            </a:r>
          </a:p>
        </p:txBody>
      </p:sp>
    </p:spTree>
    <p:extLst>
      <p:ext uri="{BB962C8B-B14F-4D97-AF65-F5344CB8AC3E}">
        <p14:creationId xmlns:p14="http://schemas.microsoft.com/office/powerpoint/2010/main" val="3344853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44F93-9185-0E29-8688-53A985C49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0868"/>
            <a:ext cx="9744075" cy="755650"/>
          </a:xfrm>
        </p:spPr>
        <p:txBody>
          <a:bodyPr/>
          <a:lstStyle/>
          <a:p>
            <a:r>
              <a:rPr lang="en-US" dirty="0"/>
              <a:t>Key Business Questions Answered 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4C16F1-FC9A-4B3F-8384-FD337A6FB3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2462" y="1076445"/>
            <a:ext cx="8608187" cy="755650"/>
          </a:xfrm>
        </p:spPr>
        <p:txBody>
          <a:bodyPr>
            <a:normAutofit/>
          </a:bodyPr>
          <a:lstStyle/>
          <a:p>
            <a:r>
              <a:rPr lang="en-US" sz="1800" b="1" dirty="0"/>
              <a:t>Most Frequently Used Payment Method : </a:t>
            </a:r>
            <a:r>
              <a:rPr lang="en-US" b="1" dirty="0"/>
              <a:t>E-wallet</a:t>
            </a:r>
            <a:r>
              <a:rPr lang="en-US" sz="1800" dirty="0"/>
              <a:t> – </a:t>
            </a:r>
            <a:r>
              <a:rPr lang="en-US" sz="1800" i="1" dirty="0"/>
              <a:t>345</a:t>
            </a:r>
            <a:r>
              <a:rPr lang="en-US" sz="1800" dirty="0"/>
              <a:t> Transactions</a:t>
            </a:r>
            <a:endParaRPr lang="en-US" sz="1800" b="1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A13FC15-7C6F-1F89-3791-645C341888D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02462" y="2214920"/>
            <a:ext cx="8227187" cy="755650"/>
          </a:xfrm>
        </p:spPr>
        <p:txBody>
          <a:bodyPr>
            <a:normAutofit/>
          </a:bodyPr>
          <a:lstStyle/>
          <a:p>
            <a:r>
              <a:rPr lang="en-US" sz="1800" b="1" dirty="0"/>
              <a:t>Branch with Highest Product Sales : </a:t>
            </a:r>
            <a:r>
              <a:rPr lang="en-US" b="1" dirty="0"/>
              <a:t>Branch A – </a:t>
            </a:r>
            <a:r>
              <a:rPr lang="en-US" i="1" dirty="0"/>
              <a:t>1,859 </a:t>
            </a:r>
            <a:r>
              <a:rPr lang="en-US" dirty="0"/>
              <a:t>Products Sold</a:t>
            </a:r>
            <a:endParaRPr lang="en-US" sz="1800" b="1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0D2A852-6E95-96B5-BDFA-65642E7368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40562" y="3410425"/>
            <a:ext cx="8608187" cy="755650"/>
          </a:xfrm>
        </p:spPr>
        <p:txBody>
          <a:bodyPr>
            <a:normAutofit/>
          </a:bodyPr>
          <a:lstStyle/>
          <a:p>
            <a:r>
              <a:rPr lang="en-US" sz="1800" b="1" dirty="0"/>
              <a:t>Day with Highest Customer Ratings : </a:t>
            </a:r>
            <a:r>
              <a:rPr lang="en-US" b="1" dirty="0"/>
              <a:t>Monday – </a:t>
            </a:r>
            <a:r>
              <a:rPr lang="en-US" dirty="0"/>
              <a:t>Average Rating: </a:t>
            </a:r>
            <a:r>
              <a:rPr lang="en-US" i="1" dirty="0"/>
              <a:t>7.15</a:t>
            </a:r>
            <a:endParaRPr lang="en-US" sz="1800" b="1" i="1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75F762-E888-8413-3EDD-04AF6B302DB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0563" y="4605930"/>
            <a:ext cx="8846312" cy="755650"/>
          </a:xfrm>
        </p:spPr>
        <p:txBody>
          <a:bodyPr>
            <a:normAutofit/>
          </a:bodyPr>
          <a:lstStyle/>
          <a:p>
            <a:r>
              <a:rPr lang="en-US" sz="1800" b="1" dirty="0"/>
              <a:t>City with Highest Revenue : </a:t>
            </a:r>
            <a:r>
              <a:rPr lang="en-US" b="1" dirty="0"/>
              <a:t>Naypyitaw - </a:t>
            </a:r>
            <a:r>
              <a:rPr lang="en-US" dirty="0"/>
              <a:t>$</a:t>
            </a:r>
            <a:r>
              <a:rPr lang="en-US" i="1" dirty="0"/>
              <a:t>110,568.71</a:t>
            </a:r>
            <a:endParaRPr lang="en-US" sz="1800" b="1" i="1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EECA568-73ED-CE72-FB9F-49CFD052F9BA}"/>
              </a:ext>
            </a:extLst>
          </p:cNvPr>
          <p:cNvSpPr txBox="1">
            <a:spLocks/>
          </p:cNvSpPr>
          <p:nvPr/>
        </p:nvSpPr>
        <p:spPr>
          <a:xfrm>
            <a:off x="402462" y="5586507"/>
            <a:ext cx="8646287" cy="9571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Insight : </a:t>
            </a:r>
            <a:r>
              <a:rPr lang="en-US" dirty="0"/>
              <a:t>Focus marketing and operational efforts in </a:t>
            </a:r>
            <a:r>
              <a:rPr lang="en-US" b="1" dirty="0"/>
              <a:t>Branch A</a:t>
            </a:r>
            <a:r>
              <a:rPr lang="en-US" dirty="0"/>
              <a:t> and </a:t>
            </a:r>
            <a:r>
              <a:rPr lang="en-US" b="1" dirty="0"/>
              <a:t>Naypyitaw</a:t>
            </a:r>
            <a:r>
              <a:rPr lang="en-US" dirty="0"/>
              <a:t>, while leveraging </a:t>
            </a:r>
            <a:r>
              <a:rPr lang="en-US" b="1" dirty="0"/>
              <a:t>e-wallet incentives</a:t>
            </a:r>
            <a:r>
              <a:rPr lang="en-US" dirty="0"/>
              <a:t> on Mondays to boost customer satisfaction and sales.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633555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340</TotalTime>
  <Words>842</Words>
  <Application>Microsoft Office PowerPoint</Application>
  <PresentationFormat>Widescreen</PresentationFormat>
  <Paragraphs>192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Aptos Display</vt:lpstr>
      <vt:lpstr>Arial</vt:lpstr>
      <vt:lpstr>Calibri</vt:lpstr>
      <vt:lpstr>Calibri Light</vt:lpstr>
      <vt:lpstr>Corbel</vt:lpstr>
      <vt:lpstr>Office Theme</vt:lpstr>
      <vt:lpstr>Amazon Sales Analysis</vt:lpstr>
      <vt:lpstr>Objective</vt:lpstr>
      <vt:lpstr>Dataset Overview</vt:lpstr>
      <vt:lpstr>Tools &amp; Technologies</vt:lpstr>
      <vt:lpstr>Approach  Overview</vt:lpstr>
      <vt:lpstr>Product Analysis :</vt:lpstr>
      <vt:lpstr>Sales Analysis :</vt:lpstr>
      <vt:lpstr>Customer Analysis :</vt:lpstr>
      <vt:lpstr>Key Business Questions Answered :</vt:lpstr>
      <vt:lpstr>Challenges &amp; Learnings</vt:lpstr>
      <vt:lpstr>Conclusion :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Mayank Shukla</dc:creator>
  <cp:lastModifiedBy>Mayank Shukla</cp:lastModifiedBy>
  <cp:revision>6</cp:revision>
  <dcterms:created xsi:type="dcterms:W3CDTF">2025-07-10T09:31:29Z</dcterms:created>
  <dcterms:modified xsi:type="dcterms:W3CDTF">2025-07-13T01:24:42Z</dcterms:modified>
</cp:coreProperties>
</file>